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9" r:id="rId2"/>
    <p:sldId id="257" r:id="rId3"/>
    <p:sldId id="258" r:id="rId4"/>
    <p:sldId id="267" r:id="rId5"/>
    <p:sldId id="272" r:id="rId6"/>
    <p:sldId id="268" r:id="rId7"/>
    <p:sldId id="269" r:id="rId8"/>
    <p:sldId id="270" r:id="rId9"/>
    <p:sldId id="265" r:id="rId10"/>
    <p:sldId id="263" r:id="rId11"/>
    <p:sldId id="266" r:id="rId12"/>
    <p:sldId id="273" r:id="rId13"/>
    <p:sldId id="260" r:id="rId14"/>
    <p:sldId id="261" r:id="rId15"/>
    <p:sldId id="262" r:id="rId16"/>
    <p:sldId id="256" r:id="rId17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2" autoAdjust="0"/>
    <p:restoredTop sz="92810" autoAdjust="0"/>
  </p:normalViewPr>
  <p:slideViewPr>
    <p:cSldViewPr snapToGrid="0" snapToObjects="1">
      <p:cViewPr>
        <p:scale>
          <a:sx n="75" d="100"/>
          <a:sy n="75" d="100"/>
        </p:scale>
        <p:origin x="2146" y="4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68AF-D436-45B7-9D7B-7D787C1C2BA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FD83-FA20-419C-BB9A-676A1377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3-HY 9719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r>
              <a:rPr lang="en-US" dirty="0"/>
              <a:t>EA 0804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BT 3007 – left side</a:t>
            </a:r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r>
              <a:rPr lang="en-US" dirty="0"/>
              <a:t>AF7084 – linear and </a:t>
            </a:r>
            <a:r>
              <a:rPr lang="en-US" dirty="0" err="1"/>
              <a:t>tofts</a:t>
            </a:r>
            <a:r>
              <a:rPr lang="en-US" dirty="0"/>
              <a:t> diffuse</a:t>
            </a:r>
          </a:p>
          <a:p>
            <a:r>
              <a:rPr lang="en-US" dirty="0"/>
              <a:t>BA 5372 – linear G and </a:t>
            </a:r>
            <a:r>
              <a:rPr lang="en-US" dirty="0" err="1"/>
              <a:t>tofts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</a:t>
            </a:r>
          </a:p>
          <a:p>
            <a:r>
              <a:rPr lang="en-US" dirty="0"/>
              <a:t>AE 2898</a:t>
            </a:r>
          </a:p>
          <a:p>
            <a:r>
              <a:rPr lang="en-US" dirty="0"/>
              <a:t>DJ 5694</a:t>
            </a:r>
          </a:p>
          <a:p>
            <a:r>
              <a:rPr lang="en-US" dirty="0"/>
              <a:t>SH 1959</a:t>
            </a:r>
          </a:p>
          <a:p>
            <a:r>
              <a:rPr lang="en-US" dirty="0"/>
              <a:t>F</a:t>
            </a:r>
          </a:p>
          <a:p>
            <a:r>
              <a:rPr lang="en-US" dirty="0"/>
              <a:t>VA 6538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TA 4648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7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81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CONTORLS: </a:t>
            </a:r>
          </a:p>
          <a:p>
            <a:r>
              <a:rPr lang="en-US" dirty="0"/>
              <a:t>PN_8563</a:t>
            </a:r>
          </a:p>
          <a:p>
            <a:r>
              <a:rPr lang="en-US" dirty="0"/>
              <a:t>HS_5404</a:t>
            </a:r>
          </a:p>
          <a:p>
            <a:r>
              <a:rPr lang="en-US" dirty="0"/>
              <a:t>CM_8261</a:t>
            </a:r>
          </a:p>
          <a:p>
            <a:r>
              <a:rPr lang="en-US" dirty="0"/>
              <a:t>Epilepsy</a:t>
            </a:r>
          </a:p>
          <a:p>
            <a:r>
              <a:rPr lang="en-US" dirty="0"/>
              <a:t>IE_2899</a:t>
            </a:r>
          </a:p>
          <a:p>
            <a:r>
              <a:rPr lang="en-US" dirty="0"/>
              <a:t>BT_3007</a:t>
            </a:r>
          </a:p>
          <a:p>
            <a:r>
              <a:rPr lang="en-US" dirty="0"/>
              <a:t>MB_1437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4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95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005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532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47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269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99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75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42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08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820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665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3CB9-A693-CA42-9056-EA714E1C6B92}" type="datetimeFigureOut">
              <a:rPr lang="en-IL" smtClean="0"/>
              <a:t>09/02/2023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377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2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0.emf"/><Relationship Id="rId28" Type="http://schemas.openxmlformats.org/officeDocument/2006/relationships/image" Target="../media/image2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jp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86.emf"/><Relationship Id="rId4" Type="http://schemas.openxmlformats.org/officeDocument/2006/relationships/image" Target="../media/image83.emf"/><Relationship Id="rId9" Type="http://schemas.openxmlformats.org/officeDocument/2006/relationships/oleObject" Target="../embeddings/oleObject1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8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8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4.png"/><Relationship Id="rId26" Type="http://schemas.openxmlformats.org/officeDocument/2006/relationships/image" Target="../media/image17.png"/><Relationship Id="rId3" Type="http://schemas.openxmlformats.org/officeDocument/2006/relationships/image" Target="../media/image1.png"/><Relationship Id="rId21" Type="http://schemas.openxmlformats.org/officeDocument/2006/relationships/image" Target="../media/image9.png"/><Relationship Id="rId7" Type="http://schemas.openxmlformats.org/officeDocument/2006/relationships/image" Target="../media/image92.emf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5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5.png"/><Relationship Id="rId24" Type="http://schemas.openxmlformats.org/officeDocument/2006/relationships/image" Target="../media/image94.png"/><Relationship Id="rId5" Type="http://schemas.openxmlformats.org/officeDocument/2006/relationships/image" Target="../media/image91.emf"/><Relationship Id="rId15" Type="http://schemas.openxmlformats.org/officeDocument/2006/relationships/image" Target="../media/image11.png"/><Relationship Id="rId23" Type="http://schemas.openxmlformats.org/officeDocument/2006/relationships/image" Target="../media/image93.png"/><Relationship Id="rId28" Type="http://schemas.openxmlformats.org/officeDocument/2006/relationships/image" Target="../media/image19.png"/><Relationship Id="rId10" Type="http://schemas.openxmlformats.org/officeDocument/2006/relationships/image" Target="../media/image4.png"/><Relationship Id="rId19" Type="http://schemas.openxmlformats.org/officeDocument/2006/relationships/image" Target="../media/image15.png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.png"/><Relationship Id="rId14" Type="http://schemas.openxmlformats.org/officeDocument/2006/relationships/image" Target="../media/image10.png"/><Relationship Id="rId22" Type="http://schemas.openxmlformats.org/officeDocument/2006/relationships/image" Target="../media/image16.png"/><Relationship Id="rId27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11" Type="http://schemas.openxmlformats.org/officeDocument/2006/relationships/image" Target="../media/image42.png"/><Relationship Id="rId5" Type="http://schemas.openxmlformats.org/officeDocument/2006/relationships/oleObject" Target="../embeddings/oleObject3.bin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4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0.emf"/><Relationship Id="rId4" Type="http://schemas.openxmlformats.org/officeDocument/2006/relationships/image" Target="../media/image45.emf"/><Relationship Id="rId9" Type="http://schemas.openxmlformats.org/officeDocument/2006/relationships/oleObject" Target="../embeddings/oleObject6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emf"/><Relationship Id="rId7" Type="http://schemas.openxmlformats.org/officeDocument/2006/relationships/image" Target="../media/image54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56.emf"/><Relationship Id="rId7" Type="http://schemas.openxmlformats.org/officeDocument/2006/relationships/image" Target="../media/image58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5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D00F39-5C7D-6DC0-E8BE-EFE2451D4280}"/>
              </a:ext>
            </a:extLst>
          </p:cNvPr>
          <p:cNvGrpSpPr/>
          <p:nvPr/>
        </p:nvGrpSpPr>
        <p:grpSpPr>
          <a:xfrm>
            <a:off x="366315" y="205663"/>
            <a:ext cx="2672058" cy="3358188"/>
            <a:chOff x="3765550" y="3101672"/>
            <a:chExt cx="1790255" cy="2577473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C0BF423F-F5D4-8270-D02F-4A076134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7CA1BA-DF67-4B3A-93E4-2863E5EF62DA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CF6B28-89DE-960C-7A4C-DE6959D1D83C}"/>
              </a:ext>
            </a:extLst>
          </p:cNvPr>
          <p:cNvSpPr txBox="1"/>
          <p:nvPr/>
        </p:nvSpPr>
        <p:spPr>
          <a:xfrm>
            <a:off x="144509" y="3621730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27B98D-ACA0-1718-C04D-E85A5789979B}"/>
              </a:ext>
            </a:extLst>
          </p:cNvPr>
          <p:cNvGrpSpPr/>
          <p:nvPr/>
        </p:nvGrpSpPr>
        <p:grpSpPr>
          <a:xfrm>
            <a:off x="2960899" y="3849647"/>
            <a:ext cx="1064777" cy="944377"/>
            <a:chOff x="2304415" y="445771"/>
            <a:chExt cx="1064777" cy="944377"/>
          </a:xfrm>
        </p:grpSpPr>
        <p:pic>
          <p:nvPicPr>
            <p:cNvPr id="7" name="Picture 6" descr="Shape, rectangle&#10;&#10;Description automatically generated">
              <a:extLst>
                <a:ext uri="{FF2B5EF4-FFF2-40B4-BE49-F238E27FC236}">
                  <a16:creationId xmlns:a16="http://schemas.microsoft.com/office/drawing/2014/main" id="{5213D401-BE0D-99A4-4F7E-A3A11A741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573" b="17389"/>
            <a:stretch/>
          </p:blipFill>
          <p:spPr>
            <a:xfrm>
              <a:off x="2461662" y="484839"/>
              <a:ext cx="907530" cy="756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9699E4-1776-21E1-3087-79099819D7F4}"/>
                </a:ext>
              </a:extLst>
            </p:cNvPr>
            <p:cNvSpPr txBox="1"/>
            <p:nvPr/>
          </p:nvSpPr>
          <p:spPr>
            <a:xfrm>
              <a:off x="2340179" y="1159316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fast      0.1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BE34EFB-C183-AF65-3B92-59E6CC1263F3}"/>
                </a:ext>
              </a:extLst>
            </p:cNvPr>
            <p:cNvSpPr txBox="1"/>
            <p:nvPr/>
          </p:nvSpPr>
          <p:spPr>
            <a:xfrm rot="16200000">
              <a:off x="1966066" y="784120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slow    0.1 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E73658B-2CEE-F288-47C9-DF3B75401A6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2692" y="3938702"/>
            <a:ext cx="640080" cy="731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B58C9C-ECF4-0DEB-35AA-016AF60DEEC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20" y="3938702"/>
            <a:ext cx="64008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B3D581-00CB-04A0-E8F2-FDCAFDF2A4B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778348" y="3938702"/>
            <a:ext cx="640080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89F1DD-2E1D-A817-3F5D-89D52AEAF9A7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769920" y="5854296"/>
            <a:ext cx="640080" cy="731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77FFB3-79B7-0D1B-ECB3-0E1B9E13011E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04712" y="5854296"/>
            <a:ext cx="640080" cy="7315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DF42A1-DD48-B49A-5F46-492018D72312}"/>
              </a:ext>
            </a:extLst>
          </p:cNvPr>
          <p:cNvSpPr txBox="1"/>
          <p:nvPr/>
        </p:nvSpPr>
        <p:spPr>
          <a:xfrm rot="16200000">
            <a:off x="117192" y="5165899"/>
            <a:ext cx="4663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BF381C-EABC-548D-9E61-4ACF63897300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134335" y="5854296"/>
            <a:ext cx="640080" cy="731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3865BE-8E7A-B751-8A3C-05A078129E2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766896" y="4926592"/>
            <a:ext cx="640080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9C09A9-F86D-F131-FC7A-BBB281DC2FA6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87568" y="4926592"/>
            <a:ext cx="640080" cy="7315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8102FD7-86A5-F2C3-5210-6363B1D4AA8D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134335" y="4926592"/>
            <a:ext cx="640080" cy="7315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F4E77E-1670-8A02-583C-41F565C7D827}"/>
              </a:ext>
            </a:extLst>
          </p:cNvPr>
          <p:cNvSpPr txBox="1"/>
          <p:nvPr/>
        </p:nvSpPr>
        <p:spPr>
          <a:xfrm rot="16200000">
            <a:off x="138967" y="6054838"/>
            <a:ext cx="4663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DB1D8F-B5E5-39C6-E24C-F5D0736023B9}"/>
              </a:ext>
            </a:extLst>
          </p:cNvPr>
          <p:cNvSpPr txBox="1"/>
          <p:nvPr/>
        </p:nvSpPr>
        <p:spPr>
          <a:xfrm>
            <a:off x="3716061" y="360790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Epilepsy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3525F-EB51-8C82-0689-9D8D17148198}"/>
              </a:ext>
            </a:extLst>
          </p:cNvPr>
          <p:cNvSpPr txBox="1"/>
          <p:nvPr/>
        </p:nvSpPr>
        <p:spPr>
          <a:xfrm>
            <a:off x="3857823" y="3759192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	                 2   	      3	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645E0-65BA-F47E-FC6D-EF576B0BFFC5}"/>
              </a:ext>
            </a:extLst>
          </p:cNvPr>
          <p:cNvSpPr txBox="1"/>
          <p:nvPr/>
        </p:nvSpPr>
        <p:spPr>
          <a:xfrm>
            <a:off x="4967331" y="4617027"/>
            <a:ext cx="4663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5C5FC-096E-4B48-0654-5EF53657BD9A}"/>
              </a:ext>
            </a:extLst>
          </p:cNvPr>
          <p:cNvSpPr txBox="1"/>
          <p:nvPr/>
        </p:nvSpPr>
        <p:spPr>
          <a:xfrm>
            <a:off x="4958561" y="5581648"/>
            <a:ext cx="4663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AE52C30-DDAA-46FF-09A7-FAA4E5AB5E34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t="6260"/>
          <a:stretch/>
        </p:blipFill>
        <p:spPr>
          <a:xfrm>
            <a:off x="3839695" y="3938702"/>
            <a:ext cx="64008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38E4C54-7E69-FF0F-072E-F7DC7A69DB8F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874062" y="4926592"/>
            <a:ext cx="640080" cy="7315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3A59F0-558B-255F-61FC-7CB2BB38780A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3887230" y="5854296"/>
            <a:ext cx="640080" cy="731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724741-F2C3-8745-AA2D-896944F649F3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825223" y="3938702"/>
            <a:ext cx="640080" cy="7315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4F634F7-36A8-FF0E-399A-E1198CF76A9A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5871175" y="4926592"/>
            <a:ext cx="640080" cy="731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1D2FB1-2A4E-A0C3-1CA5-6F3A88E65A1E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5877703" y="5854296"/>
            <a:ext cx="640080" cy="73152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D23EEAF-6AA5-6830-94C3-C264DDBEA5BC}"/>
              </a:ext>
            </a:extLst>
          </p:cNvPr>
          <p:cNvGrpSpPr/>
          <p:nvPr/>
        </p:nvGrpSpPr>
        <p:grpSpPr>
          <a:xfrm>
            <a:off x="2574649" y="3907327"/>
            <a:ext cx="468795" cy="2735707"/>
            <a:chOff x="3041431" y="3332504"/>
            <a:chExt cx="468795" cy="273570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584EADA-631F-148A-24B9-3DF533294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41431" y="3332504"/>
              <a:ext cx="282769" cy="273570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FFAC2E-A85E-17AE-95D9-0A9E6CF572AE}"/>
                </a:ext>
              </a:extLst>
            </p:cNvPr>
            <p:cNvSpPr txBox="1"/>
            <p:nvPr/>
          </p:nvSpPr>
          <p:spPr>
            <a:xfrm rot="16200000">
              <a:off x="2627059" y="4489616"/>
              <a:ext cx="1535502" cy="2308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900" dirty="0">
                  <a:cs typeface="+mj-cs"/>
                </a:rPr>
                <a:t>STD above controls</a:t>
              </a:r>
              <a:endParaRPr lang="he-IL" sz="900" dirty="0">
                <a:cs typeface="+mj-cs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F960A693-E4D2-F1A7-838C-10006418797C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4509239" y="4926592"/>
            <a:ext cx="640080" cy="731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ED09B6D-79D3-DDB1-2241-49E5F6F40A85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4509239" y="5854296"/>
            <a:ext cx="640080" cy="7315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38493F-7FD5-0F9D-A1D6-BD675C7F3CD3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4501538" y="3938702"/>
            <a:ext cx="640080" cy="731520"/>
          </a:xfrm>
          <a:prstGeom prst="rect">
            <a:avLst/>
          </a:prstGeom>
        </p:spPr>
      </p:pic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27D8FE52-9974-E708-56D1-142B58F928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727056"/>
              </p:ext>
            </p:extLst>
          </p:nvPr>
        </p:nvGraphicFramePr>
        <p:xfrm>
          <a:off x="4822028" y="545883"/>
          <a:ext cx="1901035" cy="2446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2" imgW="2619267" imgH="3384728" progId="Prism9.Document">
                  <p:embed/>
                </p:oleObj>
              </mc:Choice>
              <mc:Fallback>
                <p:oleObj name="Prism 9" r:id="rId22" imgW="2619267" imgH="3384728" progId="Prism9.Document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BAA41E1C-ACEB-990D-1B73-2E8CCB461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2028" y="545883"/>
                        <a:ext cx="1901035" cy="24465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Object 40">
            <a:extLst>
              <a:ext uri="{FF2B5EF4-FFF2-40B4-BE49-F238E27FC236}">
                <a16:creationId xmlns:a16="http://schemas.microsoft.com/office/drawing/2014/main" id="{B0346BB6-21C8-D0BD-46E0-217AAD37C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2981"/>
              </p:ext>
            </p:extLst>
          </p:nvPr>
        </p:nvGraphicFramePr>
        <p:xfrm>
          <a:off x="3024188" y="581025"/>
          <a:ext cx="1984375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4" imgW="2619267" imgH="3134781" progId="Prism9.Document">
                  <p:embed/>
                </p:oleObj>
              </mc:Choice>
              <mc:Fallback>
                <p:oleObj name="Prism 9" r:id="rId24" imgW="2619267" imgH="3134781" progId="Prism9.Document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8631DA4F-FFFC-AC16-47C2-3290531B76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4188" y="581025"/>
                        <a:ext cx="1984375" cy="2374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101EE634-943C-3953-AC4A-E9F871593579}"/>
              </a:ext>
            </a:extLst>
          </p:cNvPr>
          <p:cNvSpPr txBox="1"/>
          <p:nvPr/>
        </p:nvSpPr>
        <p:spPr>
          <a:xfrm>
            <a:off x="3153036" y="348644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A416E9-B8F7-D5C4-B9C9-4230EB72639F}"/>
              </a:ext>
            </a:extLst>
          </p:cNvPr>
          <p:cNvSpPr txBox="1"/>
          <p:nvPr/>
        </p:nvSpPr>
        <p:spPr>
          <a:xfrm>
            <a:off x="342058" y="311715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F43163B-B6CD-4AB8-236D-98C1523BCBA9}"/>
              </a:ext>
            </a:extLst>
          </p:cNvPr>
          <p:cNvSpPr txBox="1"/>
          <p:nvPr/>
        </p:nvSpPr>
        <p:spPr>
          <a:xfrm>
            <a:off x="3854830" y="4714898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	              2   	    3	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B35C91-847E-88BB-9C28-EE993CC2E63E}"/>
              </a:ext>
            </a:extLst>
          </p:cNvPr>
          <p:cNvSpPr txBox="1"/>
          <p:nvPr/>
        </p:nvSpPr>
        <p:spPr>
          <a:xfrm>
            <a:off x="3847971" y="5690912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	              2   	      3	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83B58E-7188-C2FE-C1EB-3AEB7309977E}"/>
              </a:ext>
            </a:extLst>
          </p:cNvPr>
          <p:cNvSpPr txBox="1"/>
          <p:nvPr/>
        </p:nvSpPr>
        <p:spPr>
          <a:xfrm>
            <a:off x="487568" y="4754335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	              2   	    3	           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61E9FF-4204-80F5-D597-5EC0198AF90B}"/>
              </a:ext>
            </a:extLst>
          </p:cNvPr>
          <p:cNvSpPr txBox="1"/>
          <p:nvPr/>
        </p:nvSpPr>
        <p:spPr>
          <a:xfrm>
            <a:off x="496080" y="5724482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	              2   	    3	           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382C8-3183-77D2-D3A2-06B0C82864C0}"/>
              </a:ext>
            </a:extLst>
          </p:cNvPr>
          <p:cNvSpPr txBox="1"/>
          <p:nvPr/>
        </p:nvSpPr>
        <p:spPr>
          <a:xfrm>
            <a:off x="457073" y="3733020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	              2   	    3	           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86680F-0C78-0470-BA7C-281595993523}"/>
              </a:ext>
            </a:extLst>
          </p:cNvPr>
          <p:cNvSpPr txBox="1"/>
          <p:nvPr/>
        </p:nvSpPr>
        <p:spPr>
          <a:xfrm>
            <a:off x="144509" y="7489737"/>
            <a:ext cx="629297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BBBD analysis method.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Epileptic patients’ BBBD% and percent of areas above 2SD from the top 5% of controls statistics compared to controls. 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BBBD, with fast BBBD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regional maps.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 regional maps.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BBBD, with fast BBBD and slow BBBD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both fast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 regional maps.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patients with epilepsy slow regional maps. 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A958F0-30FB-AA68-2C7D-BF1327E77D10}"/>
              </a:ext>
            </a:extLst>
          </p:cNvPr>
          <p:cNvSpPr txBox="1"/>
          <p:nvPr/>
        </p:nvSpPr>
        <p:spPr>
          <a:xfrm>
            <a:off x="234325" y="4809047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ECBB2B-3710-AF5A-98C0-078F466224D0}"/>
              </a:ext>
            </a:extLst>
          </p:cNvPr>
          <p:cNvSpPr txBox="1"/>
          <p:nvPr/>
        </p:nvSpPr>
        <p:spPr>
          <a:xfrm>
            <a:off x="236935" y="5698993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47DBE8-6E32-8751-2836-F7EE8BBEBC37}"/>
              </a:ext>
            </a:extLst>
          </p:cNvPr>
          <p:cNvSpPr txBox="1"/>
          <p:nvPr/>
        </p:nvSpPr>
        <p:spPr>
          <a:xfrm rot="16200000">
            <a:off x="3547406" y="5220267"/>
            <a:ext cx="4663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2C6152-76BD-27A3-8F8E-CDAB577CDEFB}"/>
              </a:ext>
            </a:extLst>
          </p:cNvPr>
          <p:cNvSpPr txBox="1"/>
          <p:nvPr/>
        </p:nvSpPr>
        <p:spPr>
          <a:xfrm rot="16200000">
            <a:off x="3569181" y="6109206"/>
            <a:ext cx="4663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D938AC-5A21-B92D-B7F8-0367AED1FBE8}"/>
              </a:ext>
            </a:extLst>
          </p:cNvPr>
          <p:cNvSpPr txBox="1"/>
          <p:nvPr/>
        </p:nvSpPr>
        <p:spPr>
          <a:xfrm>
            <a:off x="3658983" y="4880026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D5EEA04-162B-EFE2-74C6-E03C3575352A}"/>
              </a:ext>
            </a:extLst>
          </p:cNvPr>
          <p:cNvSpPr txBox="1"/>
          <p:nvPr/>
        </p:nvSpPr>
        <p:spPr>
          <a:xfrm>
            <a:off x="3661593" y="5769972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A4284A-5418-FFC1-0F6C-C6DE43EEA962}"/>
              </a:ext>
            </a:extLst>
          </p:cNvPr>
          <p:cNvSpPr txBox="1"/>
          <p:nvPr/>
        </p:nvSpPr>
        <p:spPr>
          <a:xfrm>
            <a:off x="2052533" y="202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vs controls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213BAAA-B31D-0B86-92CF-59E6DA63841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49319" y="3907327"/>
            <a:ext cx="668082" cy="76135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55C9165-88E3-6B71-E574-9BF607ACB94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17363" y="5921744"/>
            <a:ext cx="600038" cy="7538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4959F12-3CE7-A62C-6E54-2083A72BC60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156029" y="4950945"/>
            <a:ext cx="623846" cy="72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2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rain scan&#10;&#10;Description automatically generated with low confidence">
            <a:extLst>
              <a:ext uri="{FF2B5EF4-FFF2-40B4-BE49-F238E27FC236}">
                <a16:creationId xmlns:a16="http://schemas.microsoft.com/office/drawing/2014/main" id="{154D3944-7CD2-10D9-C3C0-B0108B36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7" y="609554"/>
            <a:ext cx="1388533" cy="1388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45670D-C178-71B1-C416-F7BC16BE4987}"/>
              </a:ext>
            </a:extLst>
          </p:cNvPr>
          <p:cNvSpPr txBox="1"/>
          <p:nvPr/>
        </p:nvSpPr>
        <p:spPr>
          <a:xfrm>
            <a:off x="595350" y="339781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D6BF80-B704-ECEB-B55D-CE853285DC3E}"/>
              </a:ext>
            </a:extLst>
          </p:cNvPr>
          <p:cNvSpPr txBox="1"/>
          <p:nvPr/>
        </p:nvSpPr>
        <p:spPr>
          <a:xfrm>
            <a:off x="926574" y="3298631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BT_3007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2D73C8-FA62-0C5C-049C-B006E2AAB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110" y="3798226"/>
            <a:ext cx="3848637" cy="151468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D7784DC-41A6-EF82-CBEC-0E44C7F287F7}"/>
              </a:ext>
            </a:extLst>
          </p:cNvPr>
          <p:cNvGrpSpPr/>
          <p:nvPr/>
        </p:nvGrpSpPr>
        <p:grpSpPr>
          <a:xfrm>
            <a:off x="264127" y="3712010"/>
            <a:ext cx="1828800" cy="1828800"/>
            <a:chOff x="10331" y="5577853"/>
            <a:chExt cx="1828800" cy="1828800"/>
          </a:xfrm>
        </p:grpSpPr>
        <p:pic>
          <p:nvPicPr>
            <p:cNvPr id="3" name="Picture 2" descr="A close-up of a brain scan&#10;&#10;Description automatically generated with medium confidence">
              <a:extLst>
                <a:ext uri="{FF2B5EF4-FFF2-40B4-BE49-F238E27FC236}">
                  <a16:creationId xmlns:a16="http://schemas.microsoft.com/office/drawing/2014/main" id="{9A60ACA5-8775-D6D1-3374-66A892F37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1" y="5577853"/>
              <a:ext cx="1828800" cy="182880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3E6EB-DA22-38A3-A92D-7A8DCED6D21D}"/>
                </a:ext>
              </a:extLst>
            </p:cNvPr>
            <p:cNvSpPr/>
            <p:nvPr/>
          </p:nvSpPr>
          <p:spPr>
            <a:xfrm>
              <a:off x="1006997" y="6215604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FC281C-D9E1-33BD-F001-120309806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7" y="2024447"/>
            <a:ext cx="4447369" cy="13277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F3DA8B2-50CA-B1A9-CE87-408ADE230FEA}"/>
              </a:ext>
            </a:extLst>
          </p:cNvPr>
          <p:cNvGrpSpPr/>
          <p:nvPr/>
        </p:nvGrpSpPr>
        <p:grpSpPr>
          <a:xfrm>
            <a:off x="1463285" y="609555"/>
            <a:ext cx="1388533" cy="1388533"/>
            <a:chOff x="1929414" y="569635"/>
            <a:chExt cx="1828800" cy="1828800"/>
          </a:xfrm>
        </p:grpSpPr>
        <p:pic>
          <p:nvPicPr>
            <p:cNvPr id="5" name="Picture 4" descr="A close-up of a brain scan&#10;&#10;Description automatically generated with low confidence">
              <a:extLst>
                <a:ext uri="{FF2B5EF4-FFF2-40B4-BE49-F238E27FC236}">
                  <a16:creationId xmlns:a16="http://schemas.microsoft.com/office/drawing/2014/main" id="{DFF05B79-BA94-D6AA-9C82-A4B89E412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29414" y="569635"/>
              <a:ext cx="1828800" cy="18288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27A25C-8ABB-DC9F-6441-3AE1D0303C60}"/>
                </a:ext>
              </a:extLst>
            </p:cNvPr>
            <p:cNvSpPr/>
            <p:nvPr/>
          </p:nvSpPr>
          <p:spPr>
            <a:xfrm>
              <a:off x="2933700" y="1425543"/>
              <a:ext cx="293850" cy="2668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98C9A0-4C90-060E-7683-00601E25CEB8}"/>
              </a:ext>
            </a:extLst>
          </p:cNvPr>
          <p:cNvSpPr txBox="1"/>
          <p:nvPr/>
        </p:nvSpPr>
        <p:spPr>
          <a:xfrm>
            <a:off x="2052533" y="2029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6: Lesion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13FD60-EBE3-A5BD-99BB-B0ADE12882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243" y="5554531"/>
            <a:ext cx="3191320" cy="31055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367A81-BEE9-F6C3-70F1-7F8F05C18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077" y="5326633"/>
            <a:ext cx="3568999" cy="3135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E66E57-C280-29CC-F49B-473CA31AE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3032" y="313666"/>
            <a:ext cx="2407571" cy="199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5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brain scan&#10;&#10;Description automatically generated">
            <a:extLst>
              <a:ext uri="{FF2B5EF4-FFF2-40B4-BE49-F238E27FC236}">
                <a16:creationId xmlns:a16="http://schemas.microsoft.com/office/drawing/2014/main" id="{7FE4EB02-2EB9-E9AE-BC81-BC198B60C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197"/>
            <a:ext cx="2955704" cy="29557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F36E8-845E-E3EE-677A-8169C44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114" y="251756"/>
            <a:ext cx="3200400" cy="3034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35243-282E-BAD4-4EA0-A17BBB0B6CB2}"/>
              </a:ext>
            </a:extLst>
          </p:cNvPr>
          <p:cNvSpPr txBox="1"/>
          <p:nvPr/>
        </p:nvSpPr>
        <p:spPr>
          <a:xfrm>
            <a:off x="0" y="-20616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6" name="Picture 5" descr="A close-up of a brain scan&#10;&#10;Description automatically generated">
            <a:extLst>
              <a:ext uri="{FF2B5EF4-FFF2-40B4-BE49-F238E27FC236}">
                <a16:creationId xmlns:a16="http://schemas.microsoft.com/office/drawing/2014/main" id="{2AF92695-DB02-8992-C36E-2926005191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8" y="5004031"/>
            <a:ext cx="3319787" cy="33197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4F3347-6CFE-B19F-0CA7-EE6EDB27F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284" y="5443949"/>
            <a:ext cx="3076060" cy="2845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20C86-560A-1343-2B45-47F42C8BC30C}"/>
              </a:ext>
            </a:extLst>
          </p:cNvPr>
          <p:cNvSpPr txBox="1"/>
          <p:nvPr/>
        </p:nvSpPr>
        <p:spPr>
          <a:xfrm>
            <a:off x="70836" y="4634699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E466C16-8043-658E-8AB3-B39DC89FE33F}"/>
              </a:ext>
            </a:extLst>
          </p:cNvPr>
          <p:cNvSpPr/>
          <p:nvPr/>
        </p:nvSpPr>
        <p:spPr>
          <a:xfrm>
            <a:off x="653690" y="1380811"/>
            <a:ext cx="521419" cy="11104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2EC669-72B8-22E3-5458-517B64042BC0}"/>
              </a:ext>
            </a:extLst>
          </p:cNvPr>
          <p:cNvSpPr/>
          <p:nvPr/>
        </p:nvSpPr>
        <p:spPr>
          <a:xfrm>
            <a:off x="1782449" y="6315785"/>
            <a:ext cx="369599" cy="3356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A677A-69AA-B54D-64CF-7D94BA3FE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29" y="2821726"/>
            <a:ext cx="4353533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E66E2A-30C7-50D5-3F6E-04B7E6B1A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8062242"/>
            <a:ext cx="2715004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445D1-1776-DD59-0434-3D8666B2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70" y="421606"/>
            <a:ext cx="4182059" cy="5039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4830D-6743-38F5-1143-60F75E7C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9527"/>
            <a:ext cx="3724795" cy="4667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E131F-18EA-0AEC-F0A1-C25CFEE6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68" y="6459527"/>
            <a:ext cx="3372321" cy="414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E84E1-C8BD-8E89-1E4E-B08612D60D2E}"/>
              </a:ext>
            </a:extLst>
          </p:cNvPr>
          <p:cNvSpPr txBox="1"/>
          <p:nvPr/>
        </p:nvSpPr>
        <p:spPr>
          <a:xfrm>
            <a:off x="0" y="5956663"/>
            <a:ext cx="663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HY9719  	Slow 						Fast</a:t>
            </a:r>
          </a:p>
        </p:txBody>
      </p:sp>
    </p:spTree>
    <p:extLst>
      <p:ext uri="{BB962C8B-B14F-4D97-AF65-F5344CB8AC3E}">
        <p14:creationId xmlns:p14="http://schemas.microsoft.com/office/powerpoint/2010/main" val="4145459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86DDDCCB-B813-4DC0-ADEA-185B8BB32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152028"/>
              </p:ext>
            </p:extLst>
          </p:nvPr>
        </p:nvGraphicFramePr>
        <p:xfrm>
          <a:off x="938636" y="5293156"/>
          <a:ext cx="2613025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787090" imgH="3415341" progId="Prism9.Document">
                  <p:embed/>
                </p:oleObj>
              </mc:Choice>
              <mc:Fallback>
                <p:oleObj name="Prism 9" r:id="rId3" imgW="2787090" imgH="3415341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636" y="5293156"/>
                        <a:ext cx="2613025" cy="3194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EBC337-875A-9177-475D-196B07405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230149"/>
              </p:ext>
            </p:extLst>
          </p:nvPr>
        </p:nvGraphicFramePr>
        <p:xfrm>
          <a:off x="3692270" y="5125150"/>
          <a:ext cx="2611437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787090" imgH="3441272" progId="Prism9.Document">
                  <p:embed/>
                </p:oleObj>
              </mc:Choice>
              <mc:Fallback>
                <p:oleObj name="Prism 9" r:id="rId5" imgW="2787090" imgH="3441272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270" y="5125150"/>
                        <a:ext cx="2611437" cy="3216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0D3203-8310-5F0B-14A5-663F1D40C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38657"/>
              </p:ext>
            </p:extLst>
          </p:nvPr>
        </p:nvGraphicFramePr>
        <p:xfrm>
          <a:off x="659408" y="817855"/>
          <a:ext cx="2967037" cy="353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7" imgW="3166673" imgH="3781257" progId="Prism9.Document">
                  <p:embed/>
                </p:oleObj>
              </mc:Choice>
              <mc:Fallback>
                <p:oleObj name="Prism 9" r:id="rId7" imgW="3166673" imgH="3781257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08" y="817855"/>
                        <a:ext cx="2967037" cy="3535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4FCF07-084F-06CD-4FA7-E27A62F97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61627"/>
              </p:ext>
            </p:extLst>
          </p:nvPr>
        </p:nvGraphicFramePr>
        <p:xfrm>
          <a:off x="3666870" y="829070"/>
          <a:ext cx="2662238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841831" imgH="3425785" progId="Prism9.Document">
                  <p:embed/>
                </p:oleObj>
              </mc:Choice>
              <mc:Fallback>
                <p:oleObj name="Prism 9" r:id="rId9" imgW="2841831" imgH="3425785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EBC337-875A-9177-475D-196B07405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870" y="829070"/>
                        <a:ext cx="2662238" cy="320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E4EC0-B6DE-FAF4-918C-77FD5FDF6BA3}"/>
              </a:ext>
            </a:extLst>
          </p:cNvPr>
          <p:cNvSpPr txBox="1"/>
          <p:nvPr/>
        </p:nvSpPr>
        <p:spPr>
          <a:xfrm>
            <a:off x="4595839" y="4095456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8</a:t>
            </a:r>
          </a:p>
          <a:p>
            <a:r>
              <a:rPr lang="en-US" dirty="0"/>
              <a:t>Rest epilepsy = 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D4AC9-F8CF-7A9E-98B9-DE07349559A3}"/>
              </a:ext>
            </a:extLst>
          </p:cNvPr>
          <p:cNvSpPr txBox="1"/>
          <p:nvPr/>
        </p:nvSpPr>
        <p:spPr>
          <a:xfrm>
            <a:off x="4407850" y="8341425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10</a:t>
            </a:r>
          </a:p>
          <a:p>
            <a:r>
              <a:rPr lang="en-US" dirty="0"/>
              <a:t>Rest epilepsy = 24</a:t>
            </a:r>
          </a:p>
        </p:txBody>
      </p:sp>
    </p:spTree>
    <p:extLst>
      <p:ext uri="{BB962C8B-B14F-4D97-AF65-F5344CB8AC3E}">
        <p14:creationId xmlns:p14="http://schemas.microsoft.com/office/powerpoint/2010/main" val="190898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54852"/>
              </p:ext>
            </p:extLst>
          </p:nvPr>
        </p:nvGraphicFramePr>
        <p:xfrm>
          <a:off x="3370007" y="798626"/>
          <a:ext cx="3255963" cy="366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3474589" imgH="3922798" progId="Prism9.Document">
                  <p:embed/>
                </p:oleObj>
              </mc:Choice>
              <mc:Fallback>
                <p:oleObj name="Prism 9" r:id="rId3" imgW="3474589" imgH="3922798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007" y="798626"/>
                        <a:ext cx="3255963" cy="3665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210B8C1-E938-7661-0B06-5D47EEF96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100049"/>
              </p:ext>
            </p:extLst>
          </p:nvPr>
        </p:nvGraphicFramePr>
        <p:xfrm>
          <a:off x="306388" y="608013"/>
          <a:ext cx="3582987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3823561" imgH="4171304" progId="Prism9.Document">
                  <p:embed/>
                </p:oleObj>
              </mc:Choice>
              <mc:Fallback>
                <p:oleObj name="Prism 9" r:id="rId5" imgW="3823561" imgH="417130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A4FCF07-084F-06CD-4FA7-E27A62F97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608013"/>
                        <a:ext cx="3582987" cy="3898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412867" y="4316909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areas = 10</a:t>
            </a:r>
          </a:p>
          <a:p>
            <a:r>
              <a:rPr lang="en-US" dirty="0"/>
              <a:t>Other areas = 126</a:t>
            </a:r>
          </a:p>
        </p:txBody>
      </p:sp>
    </p:spTree>
    <p:extLst>
      <p:ext uri="{BB962C8B-B14F-4D97-AF65-F5344CB8AC3E}">
        <p14:creationId xmlns:p14="http://schemas.microsoft.com/office/powerpoint/2010/main" val="310922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545201"/>
              </p:ext>
            </p:extLst>
          </p:nvPr>
        </p:nvGraphicFramePr>
        <p:xfrm>
          <a:off x="2946807" y="817131"/>
          <a:ext cx="3911193" cy="429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640515" imgH="2907524" progId="Prism9.Document">
                  <p:embed/>
                </p:oleObj>
              </mc:Choice>
              <mc:Fallback>
                <p:oleObj name="Prism 9" r:id="rId3" imgW="2640515" imgH="290752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807" y="817131"/>
                        <a:ext cx="3911193" cy="42977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269992" y="6196502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Patients with lesions– 13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883E68-6DA2-D3E4-A40D-2F2434D1F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869569"/>
              </p:ext>
            </p:extLst>
          </p:nvPr>
        </p:nvGraphicFramePr>
        <p:xfrm>
          <a:off x="0" y="1103605"/>
          <a:ext cx="3395056" cy="401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568848" imgH="3040060" progId="Prism9.Document">
                  <p:embed/>
                </p:oleObj>
              </mc:Choice>
              <mc:Fallback>
                <p:oleObj name="Prism 9" r:id="rId5" imgW="2568848" imgH="3040060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03605"/>
                        <a:ext cx="3395056" cy="4011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020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CF9F55A-C440-C03B-5921-F3970050B538}"/>
              </a:ext>
            </a:extLst>
          </p:cNvPr>
          <p:cNvGrpSpPr/>
          <p:nvPr/>
        </p:nvGrpSpPr>
        <p:grpSpPr>
          <a:xfrm>
            <a:off x="3510226" y="2803537"/>
            <a:ext cx="2672058" cy="3358188"/>
            <a:chOff x="3765550" y="3101672"/>
            <a:chExt cx="1790255" cy="2577473"/>
          </a:xfrm>
        </p:grpSpPr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4CDF3528-0CCC-2DB5-B7BA-63677B9C0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95F4C4B-2203-3ADE-BE2A-B9CBEDF86CCD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F9E991-5F63-310E-4588-861F8693207A}"/>
              </a:ext>
            </a:extLst>
          </p:cNvPr>
          <p:cNvSpPr txBox="1"/>
          <p:nvPr/>
        </p:nvSpPr>
        <p:spPr>
          <a:xfrm>
            <a:off x="3118493" y="266139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METHOD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39679-E716-A5EE-C0DB-099C32F1F9B0}"/>
              </a:ext>
            </a:extLst>
          </p:cNvPr>
          <p:cNvSpPr txBox="1"/>
          <p:nvPr/>
        </p:nvSpPr>
        <p:spPr>
          <a:xfrm>
            <a:off x="226900" y="370081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F1289-8C80-8CE8-76F8-A8725A3F9903}"/>
              </a:ext>
            </a:extLst>
          </p:cNvPr>
          <p:cNvSpPr txBox="1"/>
          <p:nvPr/>
        </p:nvSpPr>
        <p:spPr>
          <a:xfrm>
            <a:off x="226900" y="3188012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EPILEPSY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AA41E1C-ACEB-990D-1B73-2E8CCB461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580426"/>
              </p:ext>
            </p:extLst>
          </p:nvPr>
        </p:nvGraphicFramePr>
        <p:xfrm>
          <a:off x="4844786" y="388820"/>
          <a:ext cx="1685596" cy="215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2617827" imgH="3357356" progId="Prism9.Document">
                  <p:embed/>
                </p:oleObj>
              </mc:Choice>
              <mc:Fallback>
                <p:oleObj name="Prism 9" r:id="rId4" imgW="2617827" imgH="3357356" progId="Prism9.Document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BAA41E1C-ACEB-990D-1B73-2E8CCB461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786" y="388820"/>
                        <a:ext cx="1685596" cy="21523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8631DA4F-FFFC-AC16-47C2-3290531B7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457029"/>
              </p:ext>
            </p:extLst>
          </p:nvPr>
        </p:nvGraphicFramePr>
        <p:xfrm>
          <a:off x="3228975" y="434975"/>
          <a:ext cx="176371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2622148" imgH="3134781" progId="Prism9.Document">
                  <p:embed/>
                </p:oleObj>
              </mc:Choice>
              <mc:Fallback>
                <p:oleObj name="Prism 9" r:id="rId6" imgW="2622148" imgH="3134781" progId="Prism9.Document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8631DA4F-FFFC-AC16-47C2-3290531B76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5" y="434975"/>
                        <a:ext cx="1763713" cy="2106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2667A-882F-CB32-70E9-39980C68213B}"/>
              </a:ext>
            </a:extLst>
          </p:cNvPr>
          <p:cNvSpPr txBox="1"/>
          <p:nvPr/>
        </p:nvSpPr>
        <p:spPr>
          <a:xfrm>
            <a:off x="206747" y="6419047"/>
            <a:ext cx="62929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BBBD, with fast BBBD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BBBD, with fast BBBD and slow BBBD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both fast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Epileptic patients' statistics compared to controls.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BBBD analysis method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DF28F-1618-6814-7B84-F7F813F2BE6A}"/>
              </a:ext>
            </a:extLst>
          </p:cNvPr>
          <p:cNvGrpSpPr/>
          <p:nvPr/>
        </p:nvGrpSpPr>
        <p:grpSpPr>
          <a:xfrm>
            <a:off x="2288455" y="446822"/>
            <a:ext cx="1064777" cy="944377"/>
            <a:chOff x="2304415" y="445771"/>
            <a:chExt cx="1064777" cy="944377"/>
          </a:xfrm>
        </p:grpSpPr>
        <p:pic>
          <p:nvPicPr>
            <p:cNvPr id="18" name="Picture 17" descr="Shape, rectangle&#10;&#10;Description automatically generated">
              <a:extLst>
                <a:ext uri="{FF2B5EF4-FFF2-40B4-BE49-F238E27FC236}">
                  <a16:creationId xmlns:a16="http://schemas.microsoft.com/office/drawing/2014/main" id="{B07D0C48-81DE-12CB-7FA6-4666A37E3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573" b="17389"/>
            <a:stretch/>
          </p:blipFill>
          <p:spPr>
            <a:xfrm>
              <a:off x="2461662" y="484839"/>
              <a:ext cx="907530" cy="756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3F630C-0AED-D55E-3C27-CB38785E9A6B}"/>
                </a:ext>
              </a:extLst>
            </p:cNvPr>
            <p:cNvSpPr txBox="1"/>
            <p:nvPr/>
          </p:nvSpPr>
          <p:spPr>
            <a:xfrm>
              <a:off x="2340179" y="1159316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fast      0.1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F2BFF-2E67-501A-89DC-7B369EB7B904}"/>
                </a:ext>
              </a:extLst>
            </p:cNvPr>
            <p:cNvSpPr txBox="1"/>
            <p:nvPr/>
          </p:nvSpPr>
          <p:spPr>
            <a:xfrm rot="16200000">
              <a:off x="1966066" y="784120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slow    0.1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3142793" y="38955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STATISTICS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9B981-FE51-D05B-2FAF-77E990E73DD3}"/>
              </a:ext>
            </a:extLst>
          </p:cNvPr>
          <p:cNvSpPr txBox="1"/>
          <p:nvPr/>
        </p:nvSpPr>
        <p:spPr>
          <a:xfrm>
            <a:off x="279833" y="3323918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PWE 1	                   2   	        3	     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E63ED-37CD-A016-84F2-531141A51B6B}"/>
              </a:ext>
            </a:extLst>
          </p:cNvPr>
          <p:cNvSpPr txBox="1"/>
          <p:nvPr/>
        </p:nvSpPr>
        <p:spPr>
          <a:xfrm>
            <a:off x="1054974" y="425179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21507-53A8-0ED8-632D-E0D9F39F3F07}"/>
              </a:ext>
            </a:extLst>
          </p:cNvPr>
          <p:cNvSpPr txBox="1"/>
          <p:nvPr/>
        </p:nvSpPr>
        <p:spPr>
          <a:xfrm>
            <a:off x="1041806" y="514254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06F3E2-11AC-E186-EE25-BE560432F0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39186" y="560798"/>
            <a:ext cx="640080" cy="7315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E6BDFD-13E2-6B3D-6EEF-72A4D4393EC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98" y="560798"/>
            <a:ext cx="640080" cy="731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0089B7-3399-13DA-C343-65FAF8CD99C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614042" y="560798"/>
            <a:ext cx="64008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89FDBB8-9D5D-417B-C138-CE703E7F771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631014" y="2471112"/>
            <a:ext cx="64008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BDCE79-A8F1-FAAD-1060-6C94D097B20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06" y="2471112"/>
            <a:ext cx="640080" cy="7315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6ED1B83-5EB6-EE78-CDF6-75DB393A2936}"/>
              </a:ext>
            </a:extLst>
          </p:cNvPr>
          <p:cNvSpPr txBox="1"/>
          <p:nvPr/>
        </p:nvSpPr>
        <p:spPr>
          <a:xfrm>
            <a:off x="501522" y="1328194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66C9F-A88D-7C97-2509-C63926C78E2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t="6260"/>
          <a:stretch/>
        </p:blipFill>
        <p:spPr>
          <a:xfrm>
            <a:off x="317555" y="3543955"/>
            <a:ext cx="640080" cy="7315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3A40B9-8C22-045C-821D-03825CA53C6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51922" y="4433252"/>
            <a:ext cx="64008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D8AA68A-BA60-C5A5-5D01-FEF01720ADF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90" y="5360632"/>
            <a:ext cx="640080" cy="7315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C0915A4-0BF8-28C2-AE03-75E36BB51139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2303083" y="3543955"/>
            <a:ext cx="640080" cy="7315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FDF7805-5F0F-E7AC-1BF7-80CB2F24DC2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2349035" y="4433252"/>
            <a:ext cx="640080" cy="7315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BDEF8A4-6299-2CFD-7037-F7A0239F71D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355563" y="5360632"/>
            <a:ext cx="640080" cy="73152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C323AA0-E14A-0D19-26F1-6748DE9F27E6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2471112"/>
            <a:ext cx="640080" cy="73152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2AE077-918B-D69E-12BC-B56565A92891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627990" y="1512430"/>
            <a:ext cx="640080" cy="7315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555125D-B63F-825B-3DA9-F25C16794594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48662" y="1512430"/>
            <a:ext cx="640080" cy="7315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69BC938-8C18-C2C8-F99A-4385C9929402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1512430"/>
            <a:ext cx="640080" cy="73152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56E0493-0654-3ED1-6CAA-BFA5038901DD}"/>
              </a:ext>
            </a:extLst>
          </p:cNvPr>
          <p:cNvGrpSpPr/>
          <p:nvPr/>
        </p:nvGrpSpPr>
        <p:grpSpPr>
          <a:xfrm>
            <a:off x="3041431" y="3487052"/>
            <a:ext cx="468795" cy="2735707"/>
            <a:chOff x="3041431" y="3332504"/>
            <a:chExt cx="468795" cy="27357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6D6084-441D-209C-CD68-2C671895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41431" y="3332504"/>
              <a:ext cx="282769" cy="273570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675765-F37D-1484-2CFC-3D7E2C61F222}"/>
                </a:ext>
              </a:extLst>
            </p:cNvPr>
            <p:cNvSpPr txBox="1"/>
            <p:nvPr/>
          </p:nvSpPr>
          <p:spPr>
            <a:xfrm rot="16200000">
              <a:off x="2627059" y="4489616"/>
              <a:ext cx="1535502" cy="2308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900" dirty="0">
                  <a:cs typeface="+mj-cs"/>
                </a:rPr>
                <a:t>STD above controls</a:t>
              </a:r>
              <a:endParaRPr lang="he-IL" sz="900" dirty="0"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96E1E1-6157-43B0-8F69-D6D17D56DE43}"/>
              </a:ext>
            </a:extLst>
          </p:cNvPr>
          <p:cNvSpPr txBox="1"/>
          <p:nvPr/>
        </p:nvSpPr>
        <p:spPr>
          <a:xfrm>
            <a:off x="509142" y="2265868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0C24C-FF63-34B7-AAE0-0C21562276E2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47395" y="3545271"/>
            <a:ext cx="64008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529A4-D409-887C-6C02-5F9F7501A9DF}"/>
              </a:ext>
            </a:extLst>
          </p:cNvPr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624134" y="4433252"/>
            <a:ext cx="64008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7E9AB3-16E9-39D7-2225-056FD9E2E8A5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1694202" y="5360632"/>
            <a:ext cx="64008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1D2D5F-3074-F41C-4AA2-A07F5E798A7A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987099" y="4433252"/>
            <a:ext cx="640080" cy="731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418CB4-86F3-E0C9-41C7-B2A00FDC9830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987099" y="5360632"/>
            <a:ext cx="640080" cy="731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F4CEB6-F9C1-B54D-267E-E78499416B84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987099" y="3546438"/>
            <a:ext cx="6400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9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3C8269-8E89-1245-7754-B25D22CB2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421" y="2252320"/>
            <a:ext cx="2202734" cy="2011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5482C6-3853-6EE8-507F-3977DE99C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892" y="320873"/>
            <a:ext cx="1982097" cy="2011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039679-E716-A5EE-C0DB-099C32F1F9B0}"/>
              </a:ext>
            </a:extLst>
          </p:cNvPr>
          <p:cNvSpPr txBox="1"/>
          <p:nvPr/>
        </p:nvSpPr>
        <p:spPr>
          <a:xfrm>
            <a:off x="25400" y="344543"/>
            <a:ext cx="162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F1289-8C80-8CE8-76F8-A8725A3F9903}"/>
              </a:ext>
            </a:extLst>
          </p:cNvPr>
          <p:cNvSpPr txBox="1"/>
          <p:nvPr/>
        </p:nvSpPr>
        <p:spPr>
          <a:xfrm>
            <a:off x="2311400" y="344543"/>
            <a:ext cx="170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25400" y="2169593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Regional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AF9D96-1CDC-997E-2073-49A2A0CF0E72}"/>
              </a:ext>
            </a:extLst>
          </p:cNvPr>
          <p:cNvSpPr txBox="1"/>
          <p:nvPr/>
        </p:nvSpPr>
        <p:spPr>
          <a:xfrm>
            <a:off x="2311400" y="2169593"/>
            <a:ext cx="2093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BC7671-26ED-F3D1-DE1F-F3563BF3E068}"/>
              </a:ext>
            </a:extLst>
          </p:cNvPr>
          <p:cNvSpPr txBox="1"/>
          <p:nvPr/>
        </p:nvSpPr>
        <p:spPr>
          <a:xfrm>
            <a:off x="193769" y="4195064"/>
            <a:ext cx="6292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 of epileptic patients with BBBD of each region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Significant regions of epileptic patients compared to controls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Percent of epileptic patients with BBBD of each region in slow model. 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Significant regions of epileptic patients compared to controls in slow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Regions with most % of patients with BBBD in fast model (p value &lt; 0.0001).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Regions with most % of patients with BBBD in slow model (p value &lt; 1e-06). Areas in red are highly significant in both models. Regions legend; L-AACG: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ACgG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anterior cingulate gyrus, L-BF: Left Basal Forebrain, L-CE: Left Cerebellum Exterior, L-IIOG: Left IOG inferior occipital gyrus, L-IITG: Left ITG inferior temporal gyrus, L-MPGMS: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MPrG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precentral gyrus medial segment, L-MMTG: Left MTG middle temporal gyrus, L-OOFG: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OFuG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occipital fusiform gyrus, R-BF: Right Basal Forebrain, R-FFG: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fusiform gyrus, R-H: Right Hippocampus, R-IITG: Right ITG inferior temporal gyrus, R-OOPOTIFG: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FDD1AD-662E-464F-A458-91B08D258C3A}"/>
              </a:ext>
            </a:extLst>
          </p:cNvPr>
          <p:cNvGrpSpPr/>
          <p:nvPr/>
        </p:nvGrpSpPr>
        <p:grpSpPr>
          <a:xfrm>
            <a:off x="1849674" y="509903"/>
            <a:ext cx="484542" cy="3572405"/>
            <a:chOff x="3551474" y="509903"/>
            <a:chExt cx="484542" cy="35724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320D459-40F3-F7F8-C782-146C443AB1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28710"/>
            <a:stretch/>
          </p:blipFill>
          <p:spPr>
            <a:xfrm>
              <a:off x="3551474" y="509903"/>
              <a:ext cx="330659" cy="357240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6A63F7D-9E07-4D12-95B7-C82D80FDA2B8}"/>
                </a:ext>
              </a:extLst>
            </p:cNvPr>
            <p:cNvSpPr txBox="1"/>
            <p:nvPr/>
          </p:nvSpPr>
          <p:spPr>
            <a:xfrm rot="16200000">
              <a:off x="3152849" y="2113989"/>
              <a:ext cx="1535502" cy="2308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900" dirty="0">
                  <a:cs typeface="+mj-cs"/>
                </a:rPr>
                <a:t>Patients with BBBD, % all</a:t>
              </a:r>
              <a:endParaRPr lang="he-IL" sz="900" dirty="0">
                <a:cs typeface="+mj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5B616A-BA17-A692-CC8E-E0A9BE9384D3}"/>
              </a:ext>
            </a:extLst>
          </p:cNvPr>
          <p:cNvGrpSpPr/>
          <p:nvPr/>
        </p:nvGrpSpPr>
        <p:grpSpPr>
          <a:xfrm>
            <a:off x="4212355" y="460507"/>
            <a:ext cx="605958" cy="3649887"/>
            <a:chOff x="5939555" y="460507"/>
            <a:chExt cx="605958" cy="364988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D4DA765-1928-4F9B-25E7-05660AF406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1879"/>
            <a:stretch/>
          </p:blipFill>
          <p:spPr>
            <a:xfrm>
              <a:off x="5939555" y="460507"/>
              <a:ext cx="462169" cy="364988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B5EB72-A914-558A-6DAA-0A2C4B806995}"/>
                </a:ext>
              </a:extLst>
            </p:cNvPr>
            <p:cNvSpPr txBox="1"/>
            <p:nvPr/>
          </p:nvSpPr>
          <p:spPr>
            <a:xfrm rot="16200000">
              <a:off x="6018016" y="2038750"/>
              <a:ext cx="824162" cy="2308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900" dirty="0">
                  <a:cs typeface="+mj-cs"/>
                </a:rPr>
                <a:t>P-value</a:t>
              </a:r>
              <a:endParaRPr lang="he-IL" sz="900" dirty="0">
                <a:cs typeface="+mj-cs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3E5C3B2-6E71-C2F7-F047-F498B5E5515D}"/>
              </a:ext>
            </a:extLst>
          </p:cNvPr>
          <p:cNvSpPr txBox="1"/>
          <p:nvPr/>
        </p:nvSpPr>
        <p:spPr>
          <a:xfrm>
            <a:off x="4615051" y="344543"/>
            <a:ext cx="170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99BE84-D3E2-8082-779B-F6D8747C2DD3}"/>
              </a:ext>
            </a:extLst>
          </p:cNvPr>
          <p:cNvSpPr txBox="1"/>
          <p:nvPr/>
        </p:nvSpPr>
        <p:spPr>
          <a:xfrm>
            <a:off x="4685146" y="2169593"/>
            <a:ext cx="2093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3273E2-AA4F-5270-C675-0E5B653B6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190" y="3329076"/>
            <a:ext cx="1920240" cy="5697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D9F2817-E552-2586-EC66-11E76D3EF3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9" y="632906"/>
            <a:ext cx="1920240" cy="78206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3EC4CFD-9D71-8989-447B-E6C2E03740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1506742"/>
            <a:ext cx="1920240" cy="53807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420B81-5CBA-5CEB-541D-8E7B1D1CAB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0013" y="671274"/>
            <a:ext cx="1920240" cy="7053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D33CE9-A859-2796-29E0-E2418AD83C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0013" y="1503945"/>
            <a:ext cx="1920240" cy="52125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2E1936A-2B5E-7A59-E27A-207DED02DC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70013" y="2525545"/>
            <a:ext cx="1920240" cy="73563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8A4B9EB-F66C-FB03-2400-A402C23FA5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70013" y="3367142"/>
            <a:ext cx="1920240" cy="52785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747DBEE-9D37-0401-0367-F8647811F0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69" y="2464841"/>
            <a:ext cx="1920240" cy="85629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9D20EBF-F232-CD9F-7575-3DFB5C103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9" y="3369306"/>
            <a:ext cx="1920240" cy="56972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20DC81C-C2B0-B498-7CAB-A869B78D99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9" y="1495538"/>
            <a:ext cx="1920240" cy="5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15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A17821B-69F8-0C22-976D-93769A8C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59" y="2281363"/>
            <a:ext cx="2244553" cy="2011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F06EFC-6A4D-B6F3-5842-FBB71F666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041" y="294262"/>
            <a:ext cx="2186738" cy="20116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37293" y="-1018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Focal vs Generalized</a:t>
            </a:r>
          </a:p>
        </p:txBody>
      </p:sp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5DAA7AE2-1D40-0F81-4BF6-AA8F4A1EDF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206756"/>
              </p:ext>
            </p:extLst>
          </p:nvPr>
        </p:nvGraphicFramePr>
        <p:xfrm>
          <a:off x="2651164" y="2482123"/>
          <a:ext cx="1563688" cy="175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626830" imgH="2962267" progId="Prism9.Document">
                  <p:embed/>
                </p:oleObj>
              </mc:Choice>
              <mc:Fallback>
                <p:oleObj name="Prism 9" r:id="rId5" imgW="2626830" imgH="2962267" progId="Prism9.Document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5DAA7AE2-1D40-0F81-4BF6-AA8F4A1EDF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1164" y="2482123"/>
                        <a:ext cx="1563688" cy="1758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404622B7-2D5E-86E9-0928-3E801D30DF5F}"/>
              </a:ext>
            </a:extLst>
          </p:cNvPr>
          <p:cNvSpPr txBox="1"/>
          <p:nvPr/>
        </p:nvSpPr>
        <p:spPr>
          <a:xfrm>
            <a:off x="862054" y="2339810"/>
            <a:ext cx="7273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- fast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7343A-CF85-168F-915E-41BF88DCB7FB}"/>
              </a:ext>
            </a:extLst>
          </p:cNvPr>
          <p:cNvSpPr txBox="1"/>
          <p:nvPr/>
        </p:nvSpPr>
        <p:spPr>
          <a:xfrm rot="16200000">
            <a:off x="-58866" y="792393"/>
            <a:ext cx="38933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3AA3BE-8A61-45DA-5457-467563DE94B1}"/>
              </a:ext>
            </a:extLst>
          </p:cNvPr>
          <p:cNvSpPr txBox="1"/>
          <p:nvPr/>
        </p:nvSpPr>
        <p:spPr>
          <a:xfrm>
            <a:off x="345132" y="4319523"/>
            <a:ext cx="6292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 Similar BBBD behavior of slow and fast models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Percent of focal epileptic patients with fast BBBD in each region.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Percent of generalized epileptic patients with fast BBBD in each region.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focal and generalized epileptic patients.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Regions with most % of patients with BBBD in fast model (p value &lt; .01).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Regions with most % of patients with BBBD in slow model (p value &lt; .0005). Areas in red are highly significant in both models. Regions legend; CVLI: Cerebellar Vermal Lobules I-V, L-AACG: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ACgG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anterior cingulate gyrus, L-BF: Left Basal Forebrain, L-CE: Left Cerebellum Exterior, L-EEA: Left Ent entorhinal area, L-IIOG: Left IOG inferior occipital gyrus, L-IITG: Left ITG inferior temporal gyrus, L-MMTG: Left MTG middle temporal gyrus, L-OOFG: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OFuG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occipital fusiform gyrus, L-VD: Left Ventral DC, R-A: Right Amygdala, R-BF: Right Basal Forebrain, R-CE: Right Cerebellum Exterior, R-FFG: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fusiform gyrus, R-H: Right Hippocampus, R-IIOG: Right IOG inferior occipital gyrus, R-IITG: Right ITG inferior temporal gyrus, R-PPCG: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PCgG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posterior cingulate gyrus, R-PPOG: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posterior orbital gyrus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8814A6-96D5-6A76-768A-02A469D634D5}"/>
              </a:ext>
            </a:extLst>
          </p:cNvPr>
          <p:cNvSpPr txBox="1"/>
          <p:nvPr/>
        </p:nvSpPr>
        <p:spPr>
          <a:xfrm rot="16200000">
            <a:off x="-92940" y="1765180"/>
            <a:ext cx="44641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86DDDCCB-B813-4DC0-ADEA-185B8BB32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182050"/>
              </p:ext>
            </p:extLst>
          </p:nvPr>
        </p:nvGraphicFramePr>
        <p:xfrm>
          <a:off x="2597189" y="456743"/>
          <a:ext cx="157480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7" imgW="2634393" imgH="3362038" progId="Prism9.Document">
                  <p:embed/>
                </p:oleObj>
              </mc:Choice>
              <mc:Fallback>
                <p:oleObj name="Prism 9" r:id="rId7" imgW="2634393" imgH="3362038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7189" y="456743"/>
                        <a:ext cx="1574800" cy="2006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87B1D516-A9B6-7B7E-B25E-A090F234AF71}"/>
              </a:ext>
            </a:extLst>
          </p:cNvPr>
          <p:cNvGrpSpPr/>
          <p:nvPr/>
        </p:nvGrpSpPr>
        <p:grpSpPr>
          <a:xfrm>
            <a:off x="2213488" y="518078"/>
            <a:ext cx="484542" cy="3572405"/>
            <a:chOff x="3551474" y="509903"/>
            <a:chExt cx="484542" cy="357240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6F53936-6E40-F7C4-3C25-6702F5366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8710"/>
            <a:stretch/>
          </p:blipFill>
          <p:spPr>
            <a:xfrm>
              <a:off x="3551474" y="509903"/>
              <a:ext cx="330659" cy="357240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0C55530-31DE-40A1-23FA-8ACFFC90EBCA}"/>
                </a:ext>
              </a:extLst>
            </p:cNvPr>
            <p:cNvSpPr txBox="1"/>
            <p:nvPr/>
          </p:nvSpPr>
          <p:spPr>
            <a:xfrm rot="16200000">
              <a:off x="3152849" y="2113989"/>
              <a:ext cx="1535502" cy="2308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900" dirty="0">
                  <a:cs typeface="+mj-cs"/>
                </a:rPr>
                <a:t>Patients with BBBD, % all</a:t>
              </a:r>
              <a:endParaRPr lang="he-IL" sz="900" dirty="0">
                <a:cs typeface="+mj-cs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2597258" y="287246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BB7FA3-1BCD-BFD3-A9C6-5ABE6A9C49D6}"/>
              </a:ext>
            </a:extLst>
          </p:cNvPr>
          <p:cNvSpPr txBox="1"/>
          <p:nvPr/>
        </p:nvSpPr>
        <p:spPr>
          <a:xfrm>
            <a:off x="-18828" y="314668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1D5603-B4EE-7842-2539-0015F2CECC22}"/>
              </a:ext>
            </a:extLst>
          </p:cNvPr>
          <p:cNvSpPr txBox="1"/>
          <p:nvPr/>
        </p:nvSpPr>
        <p:spPr>
          <a:xfrm>
            <a:off x="-18828" y="2248189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Focal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A4F062-871A-AA87-C163-D39F7CF82695}"/>
              </a:ext>
            </a:extLst>
          </p:cNvPr>
          <p:cNvSpPr txBox="1"/>
          <p:nvPr/>
        </p:nvSpPr>
        <p:spPr>
          <a:xfrm>
            <a:off x="4166374" y="295776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he-IL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5DDB9-C8D7-1A07-4F5A-2C03E386BED6}"/>
              </a:ext>
            </a:extLst>
          </p:cNvPr>
          <p:cNvSpPr txBox="1"/>
          <p:nvPr/>
        </p:nvSpPr>
        <p:spPr>
          <a:xfrm>
            <a:off x="4171989" y="2330520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6AC88-0A40-CDC6-9DCC-B02EE301317E}"/>
              </a:ext>
            </a:extLst>
          </p:cNvPr>
          <p:cNvSpPr txBox="1"/>
          <p:nvPr/>
        </p:nvSpPr>
        <p:spPr>
          <a:xfrm rot="16200000">
            <a:off x="-31478" y="2626274"/>
            <a:ext cx="38933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CF1BA-03E5-0A4B-7A9E-F4CA36A712FF}"/>
              </a:ext>
            </a:extLst>
          </p:cNvPr>
          <p:cNvSpPr txBox="1"/>
          <p:nvPr/>
        </p:nvSpPr>
        <p:spPr>
          <a:xfrm rot="16200000">
            <a:off x="-65552" y="3599061"/>
            <a:ext cx="446413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A680-08B4-EA45-A980-084944492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974" y="3333559"/>
            <a:ext cx="2103120" cy="852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378FF-51A5-A6EE-F17B-5F59A16134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974" y="2589851"/>
            <a:ext cx="2103120" cy="816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FEE82E-D6E8-4096-1E92-71BCDEB685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454" y="1535538"/>
            <a:ext cx="1920240" cy="710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2CB501-96F2-AA40-A012-C4F037C763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454" y="627380"/>
            <a:ext cx="1920240" cy="7525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527A23-EC45-9D44-40BC-A1F4E0A0A2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7974" y="1474569"/>
            <a:ext cx="2103120" cy="7781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E68C63-1177-3736-C87B-7BC5989D13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974" y="566411"/>
            <a:ext cx="2103120" cy="82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8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407987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FE2F5-79B4-39BA-73E6-72142E06177B}"/>
              </a:ext>
            </a:extLst>
          </p:cNvPr>
          <p:cNvSpPr txBox="1"/>
          <p:nvPr/>
        </p:nvSpPr>
        <p:spPr>
          <a:xfrm>
            <a:off x="407987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748A44-02F1-F457-4237-7162FA47A556}"/>
              </a:ext>
            </a:extLst>
          </p:cNvPr>
          <p:cNvGrpSpPr/>
          <p:nvPr/>
        </p:nvGrpSpPr>
        <p:grpSpPr>
          <a:xfrm>
            <a:off x="2852651" y="679933"/>
            <a:ext cx="1283573" cy="5989121"/>
            <a:chOff x="5939555" y="460507"/>
            <a:chExt cx="782235" cy="364988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F93592E-9DAC-6306-2D0E-07B252BD0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879"/>
            <a:stretch/>
          </p:blipFill>
          <p:spPr>
            <a:xfrm>
              <a:off x="5939555" y="460507"/>
              <a:ext cx="462169" cy="3649887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4A5561-928E-3A27-3788-26B6F15C77E5}"/>
                </a:ext>
              </a:extLst>
            </p:cNvPr>
            <p:cNvSpPr txBox="1"/>
            <p:nvPr/>
          </p:nvSpPr>
          <p:spPr>
            <a:xfrm rot="16200000">
              <a:off x="5282581" y="1641316"/>
              <a:ext cx="2484531" cy="393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800" dirty="0">
                  <a:cs typeface="+mj-cs"/>
                </a:rPr>
                <a:t>Patients with BBBD, % all</a:t>
              </a:r>
              <a:endParaRPr lang="he-IL" sz="1800" dirty="0">
                <a:cs typeface="+mj-cs"/>
              </a:endParaRPr>
            </a:p>
            <a:p>
              <a:endParaRPr lang="he-IL" dirty="0">
                <a:cs typeface="+mj-cs"/>
              </a:endParaRPr>
            </a:p>
          </p:txBody>
        </p:sp>
      </p:grp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5DA192E-3A85-B005-24B1-E56AF0917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7492612"/>
              </p:ext>
            </p:extLst>
          </p:nvPr>
        </p:nvGraphicFramePr>
        <p:xfrm>
          <a:off x="4194175" y="3538538"/>
          <a:ext cx="2154238" cy="336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168017" imgH="3396973" progId="Prism9.Document">
                  <p:embed/>
                </p:oleObj>
              </mc:Choice>
              <mc:Fallback>
                <p:oleObj name="Prism 9" r:id="rId3" imgW="2168017" imgH="3396973" progId="Prism9.Document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27D8FE52-9974-E708-56D1-142B58F928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75" y="3538538"/>
                        <a:ext cx="2154238" cy="3362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480A2B4-0BFE-CD30-E260-1E35BF85D0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07" y="3806161"/>
            <a:ext cx="2852648" cy="12359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5A6FC0-8C48-A24F-AFE4-688FFF04B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5473" y="5397679"/>
            <a:ext cx="2979602" cy="991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B2ADE0-0757-47CE-7974-9E9215F39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07" y="1039399"/>
            <a:ext cx="2812189" cy="122111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19CB34-1510-11C0-C186-709AE49DC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6642" y="2616094"/>
            <a:ext cx="2997003" cy="834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5B933-FC71-F7F8-3766-87FB0E07302A}"/>
              </a:ext>
            </a:extLst>
          </p:cNvPr>
          <p:cNvSpPr txBox="1"/>
          <p:nvPr/>
        </p:nvSpPr>
        <p:spPr>
          <a:xfrm>
            <a:off x="-61277" y="820655"/>
            <a:ext cx="162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DEDDD5-030A-1176-8057-3A38D933B305}"/>
              </a:ext>
            </a:extLst>
          </p:cNvPr>
          <p:cNvSpPr txBox="1"/>
          <p:nvPr/>
        </p:nvSpPr>
        <p:spPr>
          <a:xfrm>
            <a:off x="-47003" y="3677977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693302C-0099-4445-A7AB-A9113A829C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485443"/>
              </p:ext>
            </p:extLst>
          </p:nvPr>
        </p:nvGraphicFramePr>
        <p:xfrm>
          <a:off x="4210462" y="490777"/>
          <a:ext cx="2597291" cy="3192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663662" imgH="3291489" progId="Prism9.Document">
                  <p:embed/>
                </p:oleObj>
              </mc:Choice>
              <mc:Fallback>
                <p:oleObj name="Prism 9" r:id="rId9" imgW="2663662" imgH="3291489" progId="Prism9.Document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2AFE0764-9F71-F4A4-9269-5BA4A96DBD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462" y="490777"/>
                        <a:ext cx="2597291" cy="31921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22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5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407987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FE2F5-79B4-39BA-73E6-72142E06177B}"/>
              </a:ext>
            </a:extLst>
          </p:cNvPr>
          <p:cNvSpPr txBox="1"/>
          <p:nvPr/>
        </p:nvSpPr>
        <p:spPr>
          <a:xfrm>
            <a:off x="407987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7C150A5-52A6-1219-E49F-6DAF2E486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329088"/>
              </p:ext>
            </p:extLst>
          </p:nvPr>
        </p:nvGraphicFramePr>
        <p:xfrm>
          <a:off x="3925888" y="639763"/>
          <a:ext cx="2697162" cy="330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709376" imgH="3335764" progId="Prism9.Document">
                  <p:embed/>
                </p:oleObj>
              </mc:Choice>
              <mc:Fallback>
                <p:oleObj name="Prism 9" r:id="rId2" imgW="2709376" imgH="3335764" progId="Prism9.Document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7C150A5-52A6-1219-E49F-6DAF2E4865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888" y="639763"/>
                        <a:ext cx="2697162" cy="33004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F6F3468-0C97-B8B4-669D-111669C40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2" y="3655485"/>
            <a:ext cx="2891406" cy="1077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EE603-CA30-194C-57A8-6991BBAEB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186" y="4810420"/>
            <a:ext cx="3280872" cy="97056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D4B37C8-4655-E3F6-D12B-20480C1EDD6A}"/>
              </a:ext>
            </a:extLst>
          </p:cNvPr>
          <p:cNvGrpSpPr/>
          <p:nvPr/>
        </p:nvGrpSpPr>
        <p:grpSpPr>
          <a:xfrm>
            <a:off x="3037642" y="782463"/>
            <a:ext cx="1283573" cy="5989121"/>
            <a:chOff x="5939555" y="460507"/>
            <a:chExt cx="782235" cy="36498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02B4BB-EB21-380D-9615-D9C7ED5DA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1879"/>
            <a:stretch/>
          </p:blipFill>
          <p:spPr>
            <a:xfrm>
              <a:off x="5939555" y="460507"/>
              <a:ext cx="462169" cy="364988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FA4B09-FC2E-2C53-DCD2-CAC0ED427E3C}"/>
                </a:ext>
              </a:extLst>
            </p:cNvPr>
            <p:cNvSpPr txBox="1"/>
            <p:nvPr/>
          </p:nvSpPr>
          <p:spPr>
            <a:xfrm rot="16200000">
              <a:off x="5282581" y="1641316"/>
              <a:ext cx="2484531" cy="393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800" dirty="0">
                  <a:cs typeface="+mj-cs"/>
                </a:rPr>
                <a:t>Patients with BBBD, % all</a:t>
              </a:r>
              <a:endParaRPr lang="he-IL" sz="1800" dirty="0">
                <a:cs typeface="+mj-cs"/>
              </a:endParaRPr>
            </a:p>
            <a:p>
              <a:endParaRPr lang="he-IL" dirty="0">
                <a:cs typeface="+mj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A824189-94F3-B695-F39E-E0CC97973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650" y="1297809"/>
            <a:ext cx="2536373" cy="10772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AADAA-9D10-6DEC-37D5-D127E7418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0315" y="2360863"/>
            <a:ext cx="3185103" cy="9016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975AFF-BEEA-F5D0-938A-3F07823C59C1}"/>
              </a:ext>
            </a:extLst>
          </p:cNvPr>
          <p:cNvSpPr txBox="1"/>
          <p:nvPr/>
        </p:nvSpPr>
        <p:spPr>
          <a:xfrm>
            <a:off x="-61277" y="820655"/>
            <a:ext cx="162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3EDB5E-898E-CD22-36AC-B878C295E8A4}"/>
              </a:ext>
            </a:extLst>
          </p:cNvPr>
          <p:cNvSpPr txBox="1"/>
          <p:nvPr/>
        </p:nvSpPr>
        <p:spPr>
          <a:xfrm>
            <a:off x="0" y="3245840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158401" y="0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and 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</a:t>
            </a:r>
            <a:r>
              <a:rPr lang="he-IL" dirty="0"/>
              <a:t>9</a:t>
            </a:r>
            <a:endParaRPr lang="en-US" dirty="0"/>
          </a:p>
          <a:p>
            <a:r>
              <a:rPr lang="en-US" dirty="0"/>
              <a:t>Rest epilepsy = </a:t>
            </a:r>
            <a:r>
              <a:rPr lang="he-IL" dirty="0"/>
              <a:t>20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7F0238-948C-0B5A-CFDF-83D7B05335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58005" y="686642"/>
          <a:ext cx="367646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3125258" imgH="2721684" progId="Prism9.Document">
                  <p:embed/>
                </p:oleObj>
              </mc:Choice>
              <mc:Fallback>
                <p:oleObj name="Prism 9" r:id="rId2" imgW="3125258" imgH="2721684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E7F0238-948C-0B5A-CFDF-83D7B05335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58005" y="686642"/>
                        <a:ext cx="367646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AB72FE-D9D6-8430-FE38-01D78CBB6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45400" y="3788771"/>
          <a:ext cx="3651250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3107251" imgH="2721684" progId="Prism9.Document">
                  <p:embed/>
                </p:oleObj>
              </mc:Choice>
              <mc:Fallback>
                <p:oleObj name="Prism 9" r:id="rId4" imgW="3107251" imgH="2721684" progId="Prism9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4AB72FE-D9D6-8430-FE38-01D78CBB60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5400" y="3788771"/>
                        <a:ext cx="3651250" cy="319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32ADB4-C440-F1E6-0A83-C9532E721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1272" y="3787977"/>
          <a:ext cx="382581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3253466" imgH="2721684" progId="Prism9.Document">
                  <p:embed/>
                </p:oleObj>
              </mc:Choice>
              <mc:Fallback>
                <p:oleObj name="Prism 9" r:id="rId6" imgW="3253466" imgH="272168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A32ADB4-C440-F1E6-0A83-C9532E721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1272" y="3787977"/>
                        <a:ext cx="3825814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6E7A60-CA89-A313-B26A-7F56FAC2A6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7284" y="686642"/>
          <a:ext cx="365379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3107251" imgH="2721684" progId="Prism9.Document">
                  <p:embed/>
                </p:oleObj>
              </mc:Choice>
              <mc:Fallback>
                <p:oleObj name="Prism 9" r:id="rId8" imgW="3107251" imgH="272168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6E7A60-CA89-A313-B26A-7F56FAC2A6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97284" y="686642"/>
                        <a:ext cx="365379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1BE90F-F4AF-9195-5328-4B059BD7D3BB}"/>
              </a:ext>
            </a:extLst>
          </p:cNvPr>
          <p:cNvSpPr txBox="1"/>
          <p:nvPr/>
        </p:nvSpPr>
        <p:spPr>
          <a:xfrm>
            <a:off x="0" y="59973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367646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804E1-1D18-FBC8-786A-BA825CDEB75F}"/>
              </a:ext>
            </a:extLst>
          </p:cNvPr>
          <p:cNvSpPr txBox="1"/>
          <p:nvPr/>
        </p:nvSpPr>
        <p:spPr>
          <a:xfrm>
            <a:off x="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FE2F5-79B4-39BA-73E6-72142E06177B}"/>
              </a:ext>
            </a:extLst>
          </p:cNvPr>
          <p:cNvSpPr txBox="1"/>
          <p:nvPr/>
        </p:nvSpPr>
        <p:spPr>
          <a:xfrm>
            <a:off x="367646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11</a:t>
            </a:r>
          </a:p>
          <a:p>
            <a:r>
              <a:rPr lang="en-US" dirty="0"/>
              <a:t>Rest epilepsy = 18</a:t>
            </a:r>
          </a:p>
        </p:txBody>
      </p:sp>
    </p:spTree>
    <p:extLst>
      <p:ext uri="{BB962C8B-B14F-4D97-AF65-F5344CB8AC3E}">
        <p14:creationId xmlns:p14="http://schemas.microsoft.com/office/powerpoint/2010/main" val="2359373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460370" y="169297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EC85747-4CC6-AE17-551E-024095D5AD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449272"/>
              </p:ext>
            </p:extLst>
          </p:nvPr>
        </p:nvGraphicFramePr>
        <p:xfrm>
          <a:off x="308691" y="2302139"/>
          <a:ext cx="6387384" cy="4901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377467" progId="Prism8.Document">
                  <p:embed/>
                </p:oleObj>
              </mc:Choice>
              <mc:Fallback>
                <p:oleObj name="Prism 8" r:id="rId2" imgW="7006510" imgH="5377467" progId="Prism8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EC85747-4CC6-AE17-551E-024095D5A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8691" y="2302139"/>
                        <a:ext cx="6387384" cy="4901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536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539205" y="144688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5D78B3-25CE-BFBA-0517-8F7C63703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09431"/>
              </p:ext>
            </p:extLst>
          </p:nvPr>
        </p:nvGraphicFramePr>
        <p:xfrm>
          <a:off x="0" y="2514600"/>
          <a:ext cx="6643387" cy="5205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490495" progId="Prism8.Document">
                  <p:embed/>
                </p:oleObj>
              </mc:Choice>
              <mc:Fallback>
                <p:oleObj name="Prism 8" r:id="rId2" imgW="7006510" imgH="5490495" progId="Prism8.Document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C5D78B3-25CE-BFBA-0517-8F7C63703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514600"/>
                        <a:ext cx="6643387" cy="5205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904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2052533" y="2029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PSWE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38B7E-B660-8744-07B1-5486990D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" y="3352587"/>
            <a:ext cx="3820058" cy="315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D08C4-FAE2-7016-2CA1-40F98852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08" y="3247797"/>
            <a:ext cx="3286584" cy="3258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8356D-5901-C13E-1B4A-EE74A36AC1A5}"/>
              </a:ext>
            </a:extLst>
          </p:cNvPr>
          <p:cNvSpPr txBox="1"/>
          <p:nvPr/>
        </p:nvSpPr>
        <p:spPr>
          <a:xfrm>
            <a:off x="142504" y="2984287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 4933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C78AF-1E62-714E-BE70-B5B13636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90996"/>
            <a:ext cx="3267531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D049E9-54D4-EC8B-F798-AA2C0303A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531" y="6784766"/>
            <a:ext cx="3105583" cy="312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3527E-A472-3BAC-2D0B-0762C1CCAF39}"/>
              </a:ext>
            </a:extLst>
          </p:cNvPr>
          <p:cNvSpPr txBox="1"/>
          <p:nvPr/>
        </p:nvSpPr>
        <p:spPr>
          <a:xfrm>
            <a:off x="0" y="6821664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4648</a:t>
            </a:r>
          </a:p>
        </p:txBody>
      </p:sp>
    </p:spTree>
    <p:extLst>
      <p:ext uri="{BB962C8B-B14F-4D97-AF65-F5344CB8AC3E}">
        <p14:creationId xmlns:p14="http://schemas.microsoft.com/office/powerpoint/2010/main" val="541061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4471</TotalTime>
  <Words>2198</Words>
  <Application>Microsoft Office PowerPoint</Application>
  <PresentationFormat>A4 Paper (210x297 mm)</PresentationFormat>
  <Paragraphs>169</Paragraphs>
  <Slides>16</Slides>
  <Notes>7</Notes>
  <HiddenSlides>4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Prism 9</vt:lpstr>
      <vt:lpstr>Prism 8</vt:lpstr>
      <vt:lpstr>GraphPad Prism 9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Friedman</dc:creator>
  <cp:lastModifiedBy>Nir Cafri</cp:lastModifiedBy>
  <cp:revision>193</cp:revision>
  <dcterms:created xsi:type="dcterms:W3CDTF">2022-06-10T11:16:37Z</dcterms:created>
  <dcterms:modified xsi:type="dcterms:W3CDTF">2023-09-02T15:03:51Z</dcterms:modified>
</cp:coreProperties>
</file>